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9C96-66AE-42BC-A78F-8253C805B78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E953D-FB3E-4C2A-B651-BCAF5E8A34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19C96-66AE-42BC-A78F-8253C805B78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E953D-FB3E-4C2A-B651-BCAF5E8A34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829758" cy="1470025"/>
          </a:xfrm>
        </p:spPr>
        <p:txBody>
          <a:bodyPr/>
          <a:lstStyle/>
          <a:p>
            <a:r>
              <a:rPr lang="en-US" dirty="0" smtClean="0"/>
              <a:t>Assignment </a:t>
            </a:r>
            <a:r>
              <a:rPr lang="en-US" dirty="0" smtClean="0"/>
              <a:t>#8 Literary Response: “The Ones Who Walk Away from </a:t>
            </a:r>
            <a:r>
              <a:rPr lang="en-US" dirty="0" err="1" smtClean="0"/>
              <a:t>Omelas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 201 Intro to Lit</a:t>
            </a:r>
          </a:p>
          <a:p>
            <a:r>
              <a:rPr lang="en-US" dirty="0" smtClean="0"/>
              <a:t>Prof. Everson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201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125113" cy="695875"/>
          </a:xfrm>
        </p:spPr>
        <p:txBody>
          <a:bodyPr/>
          <a:lstStyle/>
          <a:p>
            <a:r>
              <a:rPr lang="en-US" dirty="0" smtClean="0"/>
              <a:t>Literary Response: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533400"/>
            <a:ext cx="8534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a short essay (3-4 paragraphs), respond to the story “The Ones Who Walk Away from </a:t>
            </a:r>
            <a:r>
              <a:rPr lang="en-US" sz="2000" dirty="0" err="1" smtClean="0"/>
              <a:t>Omelas</a:t>
            </a:r>
            <a:r>
              <a:rPr lang="en-US" sz="2000" dirty="0" smtClean="0"/>
              <a:t>” by Ursula Le Guin.</a:t>
            </a:r>
          </a:p>
          <a:p>
            <a:endParaRPr lang="en-US" sz="2000" dirty="0" smtClean="0"/>
          </a:p>
          <a:p>
            <a:r>
              <a:rPr lang="en-US" sz="2000" dirty="0" smtClean="0"/>
              <a:t>In the </a:t>
            </a:r>
            <a:r>
              <a:rPr lang="en-US" sz="2000" u="sng" dirty="0" smtClean="0"/>
              <a:t>Introductory</a:t>
            </a:r>
            <a:r>
              <a:rPr lang="en-US" sz="2000" dirty="0" smtClean="0"/>
              <a:t> paragraph, introduce the story by providing a plot summary, title and author.  Then in your last sentence, make a thesis statement based on your answer to </a:t>
            </a:r>
            <a:r>
              <a:rPr lang="en-US" sz="2000" u="sng" dirty="0" smtClean="0"/>
              <a:t>one</a:t>
            </a:r>
            <a:r>
              <a:rPr lang="en-US" sz="2000" dirty="0" smtClean="0"/>
              <a:t> of the questions below.   </a:t>
            </a:r>
            <a:endParaRPr lang="en-US" sz="2000" dirty="0"/>
          </a:p>
          <a:p>
            <a:pPr indent="463550"/>
            <a:r>
              <a:rPr lang="en-US" sz="2000" dirty="0" smtClean="0"/>
              <a:t>In the </a:t>
            </a:r>
            <a:r>
              <a:rPr lang="en-US" sz="2000" u="sng" dirty="0" smtClean="0"/>
              <a:t>body</a:t>
            </a:r>
            <a:r>
              <a:rPr lang="en-US" sz="2000" dirty="0" smtClean="0"/>
              <a:t> of your essay, provide specific </a:t>
            </a:r>
            <a:r>
              <a:rPr lang="en-US" sz="2000" u="sng" dirty="0" smtClean="0"/>
              <a:t>evidence </a:t>
            </a:r>
            <a:r>
              <a:rPr lang="en-US" sz="2000" dirty="0" smtClean="0"/>
              <a:t>from the story to support your thesis. Include a </a:t>
            </a:r>
            <a:r>
              <a:rPr lang="en-US" sz="2000" u="sng" dirty="0" smtClean="0"/>
              <a:t>minimum of 3 details</a:t>
            </a:r>
            <a:r>
              <a:rPr lang="en-US" sz="2000" dirty="0" smtClean="0"/>
              <a:t>.</a:t>
            </a:r>
          </a:p>
          <a:p>
            <a:pPr indent="517525"/>
            <a:r>
              <a:rPr lang="en-US" sz="2000" dirty="0" smtClean="0"/>
              <a:t>In the </a:t>
            </a:r>
            <a:r>
              <a:rPr lang="en-US" sz="2000" u="sng" dirty="0" smtClean="0"/>
              <a:t>conclusion</a:t>
            </a:r>
            <a:r>
              <a:rPr lang="en-US" sz="2000" dirty="0" smtClean="0"/>
              <a:t>, restate your thesis and reflect in the general on the story and its genre as science fiction.</a:t>
            </a:r>
          </a:p>
          <a:p>
            <a:endParaRPr lang="en-US" sz="2000" dirty="0"/>
          </a:p>
          <a:p>
            <a:r>
              <a:rPr lang="en-US" sz="2000" dirty="0" smtClean="0"/>
              <a:t>Questions: (select </a:t>
            </a:r>
            <a:r>
              <a:rPr lang="en-US" sz="2000" u="sng" dirty="0" smtClean="0"/>
              <a:t>one</a:t>
            </a:r>
            <a:r>
              <a:rPr lang="en-US" sz="2000" dirty="0" smtClean="0"/>
              <a:t> (1) to answer in your essay):</a:t>
            </a:r>
          </a:p>
          <a:p>
            <a:pPr marL="342900" indent="-342900">
              <a:buAutoNum type="alphaLcPeriod"/>
            </a:pPr>
            <a:r>
              <a:rPr lang="en-US" sz="2000" dirty="0" smtClean="0"/>
              <a:t>What does the child symbolize in the story?</a:t>
            </a:r>
          </a:p>
          <a:p>
            <a:pPr marL="342900" indent="-342900">
              <a:buAutoNum type="alphaLcPeriod"/>
            </a:pPr>
            <a:r>
              <a:rPr lang="en-US" sz="2000" dirty="0" smtClean="0"/>
              <a:t>Are the “ones who walk away” heroes or villains of the story?</a:t>
            </a:r>
          </a:p>
          <a:p>
            <a:pPr marL="342900" indent="-342900">
              <a:buAutoNum type="alphaLcPeriod"/>
            </a:pPr>
            <a:r>
              <a:rPr lang="en-US" sz="2000" dirty="0" smtClean="0"/>
              <a:t>Are the ones who stay in </a:t>
            </a:r>
            <a:r>
              <a:rPr lang="en-US" sz="2000" dirty="0" err="1" smtClean="0"/>
              <a:t>Omelas</a:t>
            </a:r>
            <a:r>
              <a:rPr lang="en-US" sz="2000" dirty="0" smtClean="0"/>
              <a:t> (and accept the bargain) heroes or villains?</a:t>
            </a:r>
          </a:p>
          <a:p>
            <a:r>
              <a:rPr lang="en-US" sz="2000" dirty="0" smtClean="0"/>
              <a:t>d.  How is this story an allegory of our contemporary life?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9557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676400"/>
            <a:ext cx="8534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400" dirty="0" smtClean="0"/>
              <a:t>Use your best English grammar and spelling.</a:t>
            </a:r>
          </a:p>
          <a:p>
            <a:pPr marL="342900" indent="-342900">
              <a:buFont typeface="Wingdings" pitchFamily="2" charset="2"/>
              <a:buChar char="ü"/>
            </a:pPr>
            <a:endParaRPr lang="en-US" sz="2400" dirty="0"/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 smtClean="0"/>
              <a:t>Use </a:t>
            </a:r>
            <a:r>
              <a:rPr lang="en-US" sz="2400" u="sng" dirty="0" smtClean="0"/>
              <a:t>formal</a:t>
            </a:r>
            <a:r>
              <a:rPr lang="en-US" sz="2400" dirty="0" smtClean="0"/>
              <a:t> conventions (capitals, periods, quotation marks, </a:t>
            </a:r>
            <a:r>
              <a:rPr lang="en-US" sz="2400" dirty="0" err="1" smtClean="0"/>
              <a:t>etc</a:t>
            </a:r>
            <a:r>
              <a:rPr lang="en-US" sz="2400" dirty="0" smtClean="0"/>
              <a:t>)</a:t>
            </a:r>
          </a:p>
          <a:p>
            <a:pPr marL="342900" indent="-342900">
              <a:buFont typeface="Wingdings" pitchFamily="2" charset="2"/>
              <a:buChar char="ü"/>
            </a:pPr>
            <a:endParaRPr lang="en-US" sz="2400" dirty="0"/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 smtClean="0"/>
              <a:t>Use literary terms that are appropriate to your discussion.</a:t>
            </a:r>
          </a:p>
          <a:p>
            <a:pPr marL="342900" indent="-342900">
              <a:buFont typeface="Wingdings" pitchFamily="2" charset="2"/>
              <a:buChar char="ü"/>
            </a:pPr>
            <a:endParaRPr lang="en-US" sz="2400" dirty="0"/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 smtClean="0"/>
              <a:t>Use any resources to help you write; dictionaries, translators, asking professor or classmates, etc.</a:t>
            </a:r>
          </a:p>
          <a:p>
            <a:pPr marL="342900" indent="-342900">
              <a:buFont typeface="Wingdings" pitchFamily="2" charset="2"/>
              <a:buChar char="ü"/>
            </a:pPr>
            <a:endParaRPr lang="en-US" sz="2400" dirty="0"/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 smtClean="0"/>
              <a:t>Write clearly and neatly, following essay format (introduction, body, conclusion).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2437968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61</TotalTime>
  <Words>273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Summer</vt:lpstr>
      <vt:lpstr>Assignment #8 Literary Response: “The Ones Who Walk Away from Omelas”</vt:lpstr>
      <vt:lpstr>Literary Response:</vt:lpstr>
      <vt:lpstr>Reminder: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Assignment #3 Plot Analysis</dc:title>
  <dc:creator>Sally Everson</dc:creator>
  <cp:lastModifiedBy>Sally A. Everson</cp:lastModifiedBy>
  <cp:revision>9</cp:revision>
  <dcterms:created xsi:type="dcterms:W3CDTF">2011-06-13T01:30:53Z</dcterms:created>
  <dcterms:modified xsi:type="dcterms:W3CDTF">2012-11-14T12:29:34Z</dcterms:modified>
</cp:coreProperties>
</file>